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65"/>
  </p:notesMasterIdLst>
  <p:handoutMasterIdLst>
    <p:handoutMasterId r:id="rId66"/>
  </p:handoutMasterIdLst>
  <p:sldIdLst>
    <p:sldId id="339" r:id="rId2"/>
    <p:sldId id="795" r:id="rId3"/>
    <p:sldId id="860" r:id="rId4"/>
    <p:sldId id="861" r:id="rId5"/>
    <p:sldId id="862" r:id="rId6"/>
    <p:sldId id="863" r:id="rId7"/>
    <p:sldId id="864" r:id="rId8"/>
    <p:sldId id="865" r:id="rId9"/>
    <p:sldId id="866" r:id="rId10"/>
    <p:sldId id="867" r:id="rId11"/>
    <p:sldId id="868" r:id="rId12"/>
    <p:sldId id="869" r:id="rId13"/>
    <p:sldId id="871" r:id="rId14"/>
    <p:sldId id="870" r:id="rId15"/>
    <p:sldId id="873" r:id="rId16"/>
    <p:sldId id="874" r:id="rId17"/>
    <p:sldId id="872" r:id="rId18"/>
    <p:sldId id="879" r:id="rId19"/>
    <p:sldId id="903" r:id="rId20"/>
    <p:sldId id="876" r:id="rId21"/>
    <p:sldId id="904" r:id="rId22"/>
    <p:sldId id="905" r:id="rId23"/>
    <p:sldId id="924" r:id="rId24"/>
    <p:sldId id="925" r:id="rId25"/>
    <p:sldId id="926" r:id="rId26"/>
    <p:sldId id="877" r:id="rId27"/>
    <p:sldId id="878" r:id="rId28"/>
    <p:sldId id="906" r:id="rId29"/>
    <p:sldId id="907" r:id="rId30"/>
    <p:sldId id="908" r:id="rId31"/>
    <p:sldId id="909" r:id="rId32"/>
    <p:sldId id="910" r:id="rId33"/>
    <p:sldId id="912" r:id="rId34"/>
    <p:sldId id="911" r:id="rId35"/>
    <p:sldId id="899" r:id="rId36"/>
    <p:sldId id="936" r:id="rId37"/>
    <p:sldId id="882" r:id="rId38"/>
    <p:sldId id="927" r:id="rId39"/>
    <p:sldId id="928" r:id="rId40"/>
    <p:sldId id="883" r:id="rId41"/>
    <p:sldId id="896" r:id="rId42"/>
    <p:sldId id="897" r:id="rId43"/>
    <p:sldId id="884" r:id="rId44"/>
    <p:sldId id="885" r:id="rId45"/>
    <p:sldId id="900" r:id="rId46"/>
    <p:sldId id="886" r:id="rId47"/>
    <p:sldId id="898" r:id="rId48"/>
    <p:sldId id="901" r:id="rId49"/>
    <p:sldId id="887" r:id="rId50"/>
    <p:sldId id="888" r:id="rId51"/>
    <p:sldId id="889" r:id="rId52"/>
    <p:sldId id="890" r:id="rId53"/>
    <p:sldId id="891" r:id="rId54"/>
    <p:sldId id="892" r:id="rId55"/>
    <p:sldId id="893" r:id="rId56"/>
    <p:sldId id="895" r:id="rId57"/>
    <p:sldId id="915" r:id="rId58"/>
    <p:sldId id="930" r:id="rId59"/>
    <p:sldId id="933" r:id="rId60"/>
    <p:sldId id="934" r:id="rId61"/>
    <p:sldId id="932" r:id="rId62"/>
    <p:sldId id="931" r:id="rId63"/>
    <p:sldId id="935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3780" autoAdjust="0"/>
  </p:normalViewPr>
  <p:slideViewPr>
    <p:cSldViewPr>
      <p:cViewPr varScale="1">
        <p:scale>
          <a:sx n="89" d="100"/>
          <a:sy n="89" d="100"/>
        </p:scale>
        <p:origin x="96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63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86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638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25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0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</a:t>
            </a:r>
            <a:r>
              <a:rPr lang="en-US" altLang="ko-KR" sz="1400" baseline="0" dirty="0" smtClean="0"/>
              <a:t> 7</a:t>
            </a:r>
            <a:r>
              <a:rPr lang="ko-KR" altLang="en-US" sz="1400" baseline="0" dirty="0" smtClean="0"/>
              <a:t>판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2020</a:t>
            </a:r>
            <a:r>
              <a:rPr lang="ko-KR" altLang="en-US" sz="1400" baseline="0" dirty="0" smtClean="0"/>
              <a:t>년 </a:t>
            </a:r>
            <a:r>
              <a:rPr lang="en-US" altLang="ko-KR" sz="1400" baseline="0" dirty="0" smtClean="0"/>
              <a:t>7</a:t>
            </a:r>
            <a:r>
              <a:rPr lang="ko-KR" altLang="en-US" sz="1400" baseline="0" dirty="0" smtClean="0"/>
              <a:t>월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2020-07-21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420888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AppCompatActivity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</a:t>
            </a:r>
            <a:r>
              <a:rPr lang="en-US" altLang="ko-KR" b="1" dirty="0" err="1" smtClean="0">
                <a:sym typeface="Wingdings" panose="05000000000000000000" pitchFamily="2" charset="2"/>
              </a:rPr>
              <a:t>Cntl</a:t>
            </a:r>
            <a:r>
              <a:rPr lang="en-US" altLang="ko-KR" b="1" dirty="0" smtClean="0">
                <a:sym typeface="Wingdings" panose="05000000000000000000" pitchFamily="2" charset="2"/>
              </a:rPr>
              <a:t>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Cntl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재정의</a:t>
            </a:r>
            <a:r>
              <a:rPr lang="en-US" altLang="ko-KR" b="1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All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842967" y="3933056"/>
            <a:ext cx="5845321" cy="2382422"/>
            <a:chOff x="2842967" y="3429000"/>
            <a:chExt cx="6468378" cy="28864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2967" y="3429000"/>
              <a:ext cx="6468378" cy="2886478"/>
            </a:xfrm>
            <a:prstGeom prst="rect">
              <a:avLst/>
            </a:prstGeom>
          </p:spPr>
        </p:pic>
        <p:sp>
          <p:nvSpPr>
            <p:cNvPr id="6" name="왼쪽 화살표 5"/>
            <p:cNvSpPr/>
            <p:nvPr/>
          </p:nvSpPr>
          <p:spPr>
            <a:xfrm>
              <a:off x="7716180" y="5013176"/>
              <a:ext cx="360040" cy="23625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화살표 10"/>
            <p:cNvSpPr/>
            <p:nvPr/>
          </p:nvSpPr>
          <p:spPr>
            <a:xfrm>
              <a:off x="7716180" y="5546202"/>
              <a:ext cx="360040" cy="23625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파란색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종류의 모드를 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7" y="3737492"/>
            <a:ext cx="7261396" cy="3120508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231904" y="414620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110947" y="371415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96400" y="4221088"/>
            <a:ext cx="2304256" cy="504056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96" y="2049085"/>
            <a:ext cx="10536120" cy="4344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6077156" y="278092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013899" y="246146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221811" y="2996952"/>
            <a:ext cx="2304256" cy="504056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화면을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/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382568"/>
            <a:ext cx="6696744" cy="4113962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8328248" y="24347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727848" y="263691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71664" y="4797152"/>
            <a:ext cx="396044" cy="4320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5194120" y="152921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344472" y="183778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1" y="1988841"/>
            <a:ext cx="7776864" cy="45886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007768" y="2598847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932204" y="5918043"/>
            <a:ext cx="396044" cy="4320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Hardcoded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ym typeface="Wingdings" panose="05000000000000000000" pitchFamily="2" charset="2"/>
              </a:rPr>
              <a:t>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</a:t>
            </a:r>
            <a:r>
              <a:rPr lang="en-US" altLang="ko-KR" dirty="0" err="1" smtClean="0">
                <a:sym typeface="Wingdings" panose="05000000000000000000" pitchFamily="2" charset="2"/>
              </a:rPr>
              <a:t>holo_red_dark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2" y="1871279"/>
            <a:ext cx="8771380" cy="213378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7257987">
            <a:off x="7995118" y="2713495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40" y="4212320"/>
            <a:ext cx="5672845" cy="23532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703" y="1871279"/>
            <a:ext cx="2443326" cy="422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뷰는 화면에 보이는 구성 요소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콘트롤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위젯과 레이아웃으로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47926" y="2539582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63341" y="3284984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357840" y="4462870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78495" y="5350448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91130" y="4462870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24183" y="5350448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8731391" y="2908914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085764" y="4804806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7577990" y="4832202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7750413" y="3481893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004301" y="3381406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7" y="1988840"/>
            <a:ext cx="10048643" cy="4531024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0488488" y="177281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39616" y="4581128"/>
            <a:ext cx="3456384" cy="432048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크기 속성은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숫자로 크기 지정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안녕하세요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871864" y="1972724"/>
            <a:ext cx="360040" cy="432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75" y="1905397"/>
            <a:ext cx="3166737" cy="4591133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>
            <a:off x="5735960" y="2924944"/>
            <a:ext cx="3888432" cy="144016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813903"/>
            <a:ext cx="3733004" cy="46826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android:layout_width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안녕하세요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871864" y="2215267"/>
            <a:ext cx="360040" cy="432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>
            <a:off x="5735960" y="2924944"/>
            <a:ext cx="2952328" cy="136815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/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3284984"/>
            <a:ext cx="3851994" cy="3168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708920"/>
            <a:ext cx="4463770" cy="2802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884" y="5511752"/>
            <a:ext cx="2935034" cy="93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android:layout_width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="wrap_content"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android:layout_height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안녕하세요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871864" y="2215267"/>
            <a:ext cx="360040" cy="432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00" y="1920003"/>
            <a:ext cx="3701412" cy="4576527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>
            <a:off x="5735960" y="2924944"/>
            <a:ext cx="3672408" cy="153632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다양한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ConstraintLayout, LinearLayout, RelativeLayout, FrameLayout </a:t>
            </a:r>
            <a:r>
              <a:rPr lang="ko-KR" altLang="en-US" dirty="0" smtClean="0">
                <a:sym typeface="Wingdings" panose="05000000000000000000" pitchFamily="2" charset="2"/>
              </a:rPr>
              <a:t>등을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안스는 </a:t>
            </a:r>
            <a:r>
              <a:rPr lang="ko-KR" altLang="en-US" b="1" dirty="0">
                <a:sym typeface="Wingdings" panose="05000000000000000000" pitchFamily="2" charset="2"/>
              </a:rPr>
              <a:t>제약 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>
                <a:sym typeface="Wingdings" panose="05000000000000000000" pitchFamily="2" charset="2"/>
              </a:rPr>
              <a:t>을 기본적으로 자동 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4" y="2331875"/>
            <a:ext cx="6828656" cy="4164655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3102396">
            <a:off x="6514301" y="55034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9151160">
            <a:off x="4858966" y="4525151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7036249" y="3590997"/>
            <a:ext cx="240782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flipH="1">
            <a:off x="2135560" y="4941168"/>
            <a:ext cx="279901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60" y="2697874"/>
            <a:ext cx="1955962" cy="34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30" y="2051450"/>
            <a:ext cx="9565652" cy="4471197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3102396">
            <a:off x="9906792" y="528746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9151160">
            <a:off x="8251457" y="4309127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연결점</a:t>
            </a:r>
            <a:r>
              <a:rPr lang="en-US" altLang="ko-KR" dirty="0">
                <a:sym typeface="Wingdings" panose="05000000000000000000" pitchFamily="2" charset="2"/>
              </a:rPr>
              <a:t>(Anchor point)</a:t>
            </a:r>
            <a:r>
              <a:rPr lang="ko-KR" altLang="en-US" dirty="0">
                <a:sym typeface="Wingdings" panose="05000000000000000000" pitchFamily="2" charset="2"/>
              </a:rPr>
              <a:t>과 타깃</a:t>
            </a:r>
            <a:r>
              <a:rPr lang="en-US" altLang="ko-KR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Targets: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부모 레이아웃이라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dirty="0" smtClean="0">
                <a:sym typeface="Wingdings" panose="05000000000000000000" pitchFamily="2" charset="2"/>
              </a:rPr>
              <a:t>경계선은 </a:t>
            </a:r>
            <a:r>
              <a:rPr lang="en-US" altLang="ko-KR" dirty="0">
                <a:sym typeface="Wingdings" panose="05000000000000000000" pitchFamily="2" charset="2"/>
              </a:rPr>
              <a:t>Target</a:t>
            </a:r>
            <a:r>
              <a:rPr lang="ko-KR" altLang="en-US" dirty="0">
                <a:sym typeface="Wingdings" panose="05000000000000000000" pitchFamily="2" charset="2"/>
              </a:rPr>
              <a:t>이 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581077"/>
            <a:ext cx="1682460" cy="291545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1631504" y="4067199"/>
            <a:ext cx="681360" cy="232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312864" y="3913311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Anchor </a:t>
            </a:r>
            <a:br>
              <a:rPr lang="en-US" altLang="ko-KR" sz="1400" dirty="0" smtClean="0"/>
            </a:br>
            <a:r>
              <a:rPr lang="en-US" altLang="ko-KR" sz="1400" dirty="0" smtClean="0"/>
              <a:t>point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1847528" y="4174921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18394" y="3427188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Target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453100" y="3734965"/>
            <a:ext cx="134145" cy="5350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867219" y="3557743"/>
            <a:ext cx="544775" cy="23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3.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두고</a:t>
            </a:r>
            <a:r>
              <a:rPr lang="en-US" altLang="ko-KR" dirty="0" smtClean="0">
                <a:sym typeface="Wingdings" panose="05000000000000000000" pitchFamily="2" charset="2"/>
              </a:rPr>
              <a:t>, "BUTTON"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err="1" smtClean="0">
                <a:sym typeface="Wingdings" panose="05000000000000000000" pitchFamily="2" charset="2"/>
              </a:rPr>
              <a:t>사분면</a:t>
            </a:r>
            <a:r>
              <a:rPr lang="ko-KR" altLang="en-US" dirty="0" smtClean="0">
                <a:sym typeface="Wingdings" panose="05000000000000000000" pitchFamily="2" charset="2"/>
              </a:rPr>
              <a:t> 정 가운데에 위치하도록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30" y="2051450"/>
            <a:ext cx="9565652" cy="4471197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3102396">
            <a:off x="9906792" y="528746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9151160">
            <a:off x="8251457" y="4309127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3102396">
            <a:off x="4714099" y="5139938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9151160">
            <a:off x="3994870" y="57539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Step 3.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"HelloWorld"</a:t>
            </a:r>
            <a:r>
              <a:rPr lang="ko-KR" altLang="en-US" dirty="0">
                <a:sym typeface="Wingdings" panose="05000000000000000000" pitchFamily="2" charset="2"/>
              </a:rPr>
              <a:t>를 정 가운데에</a:t>
            </a:r>
            <a:r>
              <a:rPr lang="en-US" altLang="ko-KR" dirty="0">
                <a:sym typeface="Wingdings" panose="05000000000000000000" pitchFamily="2" charset="2"/>
              </a:rPr>
              <a:t>, "BUTTON"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 err="1" smtClean="0">
                <a:sym typeface="Wingdings" panose="05000000000000000000" pitchFamily="2" charset="2"/>
              </a:rPr>
              <a:t>사분면의</a:t>
            </a:r>
            <a:r>
              <a:rPr lang="ko-KR" altLang="en-US" dirty="0" smtClean="0">
                <a:sym typeface="Wingdings" panose="05000000000000000000" pitchFamily="2" charset="2"/>
              </a:rPr>
              <a:t> 가운데에 </a:t>
            </a:r>
            <a:r>
              <a:rPr lang="ko-KR" altLang="en-US" dirty="0">
                <a:sym typeface="Wingdings" panose="05000000000000000000" pitchFamily="2" charset="2"/>
              </a:rPr>
              <a:t>위치하도록 시도하십시오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(layout)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 즉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 </a:t>
            </a:r>
            <a:r>
              <a:rPr lang="en-US" altLang="ko-KR" dirty="0" smtClean="0">
                <a:sym typeface="Wingdings" panose="05000000000000000000" pitchFamily="2" charset="2"/>
              </a:rPr>
              <a:t>–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30" y="2051450"/>
            <a:ext cx="9565652" cy="4471197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 rot="3102396">
            <a:off x="4714099" y="5139938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19151160">
            <a:off x="3994870" y="57539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27421" y="5343305"/>
            <a:ext cx="1155822" cy="40917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27421" y="5980585"/>
            <a:ext cx="1155822" cy="3732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3102396">
            <a:off x="9906792" y="528746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9151160">
            <a:off x="8251457" y="4309127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1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591" y="1303712"/>
            <a:ext cx="2872989" cy="50448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4" y="867653"/>
            <a:ext cx="8054488" cy="53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dirty="0">
                <a:sym typeface="Wingdings" panose="05000000000000000000" pitchFamily="2" charset="2"/>
              </a:rPr>
              <a:t>Empty Activity"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ko-KR" altLang="en-US" dirty="0" smtClean="0">
                <a:sym typeface="Wingdings" panose="05000000000000000000" pitchFamily="2" charset="2"/>
              </a:rPr>
              <a:t>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Hu013ConstraintLayout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</a:t>
            </a:r>
            <a:r>
              <a:rPr lang="ko-KR" altLang="en-US" dirty="0" smtClean="0">
                <a:sym typeface="Wingdings" panose="05000000000000000000" pitchFamily="2" charset="2"/>
              </a:rPr>
              <a:t> 즉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디자인 화면에 표시되는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개의 버튼들을 항상 같이 움직이게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하단의 </a:t>
            </a:r>
            <a:r>
              <a:rPr lang="en-US" altLang="ko-KR" dirty="0" smtClean="0">
                <a:sym typeface="Wingdings" panose="05000000000000000000" pitchFamily="2" charset="2"/>
              </a:rPr>
              <a:t>1/10 </a:t>
            </a:r>
            <a:r>
              <a:rPr lang="ko-KR" altLang="en-US" dirty="0" smtClean="0">
                <a:sym typeface="Wingdings" panose="05000000000000000000" pitchFamily="2" charset="2"/>
              </a:rPr>
              <a:t>지점에 위치하고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16sp 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좌우 간격은 같게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91708"/>
            <a:ext cx="8259162" cy="350496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63988" y="4490303"/>
            <a:ext cx="1043876" cy="307777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margin </a:t>
            </a:r>
            <a:r>
              <a:rPr lang="en-US" altLang="ko-KR" sz="1400" dirty="0" smtClean="0">
                <a:solidFill>
                  <a:schemeClr val="bg1"/>
                </a:solidFill>
              </a:rPr>
              <a:t>16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785926" y="4798080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4151784" y="4785394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780" y="2585732"/>
            <a:ext cx="2212432" cy="38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D</a:t>
            </a:r>
            <a:r>
              <a:rPr lang="en-US" altLang="ko-KR" dirty="0" smtClean="0">
                <a:sym typeface="Wingdings" panose="05000000000000000000" pitchFamily="2" charset="2"/>
              </a:rPr>
              <a:t>efault 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개 차례대로 놓고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Cancel </a:t>
            </a:r>
            <a:r>
              <a:rPr lang="ko-KR" altLang="en-US" dirty="0" smtClean="0">
                <a:sym typeface="Wingdings" panose="05000000000000000000" pitchFamily="2" charset="2"/>
              </a:rPr>
              <a:t>버튼의 왼쪽 앵커를 가져다가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버튼의 오른쪽에 연결하고</a:t>
            </a:r>
            <a:r>
              <a:rPr lang="en-US" altLang="ko-KR" dirty="0" smtClean="0">
                <a:sym typeface="Wingdings" panose="05000000000000000000" pitchFamily="2" charset="2"/>
              </a:rPr>
              <a:t>, Help</a:t>
            </a:r>
            <a:r>
              <a:rPr lang="ko-KR" altLang="en-US" dirty="0" smtClean="0">
                <a:sym typeface="Wingdings" panose="05000000000000000000" pitchFamily="2" charset="2"/>
              </a:rPr>
              <a:t>의 왼쪽 앵커를 </a:t>
            </a:r>
            <a:r>
              <a:rPr lang="en-US" altLang="ko-KR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붙입니다</a:t>
            </a:r>
            <a:r>
              <a:rPr lang="en-US" altLang="ko-KR" dirty="0" smtClean="0">
                <a:sym typeface="Wingdings" panose="05000000000000000000" pitchFamily="2" charset="2"/>
              </a:rPr>
              <a:t>. OK </a:t>
            </a:r>
            <a:r>
              <a:rPr lang="ko-KR" altLang="en-US" dirty="0" smtClean="0">
                <a:sym typeface="Wingdings" panose="05000000000000000000" pitchFamily="2" charset="2"/>
              </a:rPr>
              <a:t>버튼의 왼쪽 앵커를 왼쪽 벽에 붙이고</a:t>
            </a:r>
            <a:r>
              <a:rPr lang="en-US" altLang="ko-KR" dirty="0" smtClean="0">
                <a:sym typeface="Wingdings" panose="05000000000000000000" pitchFamily="2" charset="2"/>
              </a:rPr>
              <a:t>, Help</a:t>
            </a:r>
            <a:r>
              <a:rPr lang="ko-KR" altLang="en-US" dirty="0" smtClean="0">
                <a:sym typeface="Wingdings" panose="05000000000000000000" pitchFamily="2" charset="2"/>
              </a:rPr>
              <a:t>버튼의 오른쪽 앵커를 오른쪽 벽에 붙입니다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버튼을 선택하고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에서도 선택가능</a:t>
            </a:r>
            <a:r>
              <a:rPr lang="en-US" altLang="ko-KR" dirty="0" smtClean="0">
                <a:sym typeface="Wingdings" panose="05000000000000000000" pitchFamily="2" charset="2"/>
              </a:rPr>
              <a:t>), OK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 나타난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세 개의 버튼을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버튼을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OK 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 나타난 옵션에서 </a:t>
            </a:r>
            <a:r>
              <a:rPr lang="en-US" altLang="ko-KR" dirty="0" smtClean="0">
                <a:sym typeface="Wingdings" panose="05000000000000000000" pitchFamily="2" charset="2"/>
              </a:rPr>
              <a:t>Align  Baseline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Chains  Horizontal Chain style  packed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마지막으로 무엇이 </a:t>
            </a:r>
            <a:r>
              <a:rPr lang="ko-KR" altLang="en-US" dirty="0" err="1">
                <a:sym typeface="Wingdings" panose="05000000000000000000" pitchFamily="2" charset="2"/>
              </a:rPr>
              <a:t>빠졌나요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412481"/>
            <a:ext cx="8466554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마지막으로</a:t>
            </a:r>
            <a:r>
              <a:rPr lang="en-US" altLang="ko-KR" dirty="0" smtClean="0">
                <a:sym typeface="Wingdings" panose="05000000000000000000" pitchFamily="2" charset="2"/>
              </a:rPr>
              <a:t>, OK 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vertical constraints</a:t>
            </a:r>
            <a:r>
              <a:rPr lang="ko-KR" altLang="en-US" dirty="0">
                <a:sym typeface="Wingdings" panose="05000000000000000000" pitchFamily="2" charset="2"/>
              </a:rPr>
              <a:t>를 위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아래 모두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수직적으로 </a:t>
            </a:r>
            <a:r>
              <a:rPr lang="en-US" altLang="ko-KR" dirty="0" smtClean="0">
                <a:sym typeface="Wingdings" panose="05000000000000000000" pitchFamily="2" charset="2"/>
              </a:rPr>
              <a:t>(vertically)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1/10 </a:t>
            </a:r>
            <a:r>
              <a:rPr lang="ko-KR" altLang="en-US" dirty="0" smtClean="0">
                <a:sym typeface="Wingdings" panose="05000000000000000000" pitchFamily="2" charset="2"/>
              </a:rPr>
              <a:t>지점에 버튼들이 항상 위치하기 위해</a:t>
            </a:r>
            <a:r>
              <a:rPr lang="en-US" altLang="ko-KR" dirty="0" smtClean="0">
                <a:sym typeface="Wingdings" panose="05000000000000000000" pitchFamily="2" charset="2"/>
              </a:rPr>
              <a:t>, OK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 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90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16832"/>
            <a:ext cx="6651012" cy="2403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78" y="1988840"/>
            <a:ext cx="2616926" cy="4507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4259611"/>
            <a:ext cx="3803341" cy="22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042" y="2743924"/>
            <a:ext cx="5182170" cy="37526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/>
              <a:t>[</a:t>
            </a:r>
            <a:r>
              <a:rPr lang="en-US" altLang="ko-KR" dirty="0" smtClean="0"/>
              <a:t>Start a new Android Studio Project]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 </a:t>
            </a:r>
            <a:r>
              <a:rPr lang="en-US" altLang="ko-KR" dirty="0" smtClean="0">
                <a:sym typeface="Wingdings" panose="05000000000000000000" pitchFamily="2" charset="2"/>
              </a:rPr>
              <a:t> [New]  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6200000">
            <a:off x="6852085" y="3825043"/>
            <a:ext cx="360040" cy="28803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6200000">
            <a:off x="9876421" y="4833155"/>
            <a:ext cx="360040" cy="28803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새 버튼을 화면 가운데 끌어다 놓습니다</a:t>
            </a:r>
            <a:r>
              <a:rPr lang="en-US" altLang="ko-KR" dirty="0">
                <a:sym typeface="Wingdings" panose="05000000000000000000" pitchFamily="2" charset="2"/>
              </a:rPr>
              <a:t>. U </a:t>
            </a:r>
            <a:r>
              <a:rPr lang="ko-KR" altLang="en-US" dirty="0">
                <a:sym typeface="Wingdings" panose="05000000000000000000" pitchFamily="2" charset="2"/>
              </a:rPr>
              <a:t>자 자석 모양의 아이콘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43789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053454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버튼을 화면 가운데 끌어다 놓습니다</a:t>
            </a:r>
            <a:r>
              <a:rPr lang="en-US" altLang="ko-KR" dirty="0" smtClean="0">
                <a:sym typeface="Wingdings" panose="05000000000000000000" pitchFamily="2" charset="2"/>
              </a:rPr>
              <a:t>. U </a:t>
            </a:r>
            <a:r>
              <a:rPr lang="ko-KR" altLang="en-US" dirty="0" smtClean="0">
                <a:sym typeface="Wingdings" panose="05000000000000000000" pitchFamily="2" charset="2"/>
              </a:rPr>
              <a:t>자 자석 모양의 아이콘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Autoconnect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버튼을 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화면의 정 중앙에 위치하게 </a:t>
            </a:r>
            <a:r>
              <a:rPr lang="ko-KR" altLang="en-US" dirty="0" err="1" smtClean="0">
                <a:sym typeface="Wingdings" panose="05000000000000000000" pitchFamily="2" charset="2"/>
              </a:rPr>
              <a:t>하러면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 smtClean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설정하는 방법은 아래와 같이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(Constraint widget, All Attributes)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4" name="직선 화살표 연결선 13"/>
          <p:cNvCxnSpPr>
            <a:stCxn id="12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4921435"/>
            <a:ext cx="5006499" cy="6105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6384032" y="4138954"/>
            <a:ext cx="554991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정확한 값을 수치로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 </a:t>
            </a:r>
            <a:r>
              <a:rPr lang="en-US" altLang="ko-KR" dirty="0" smtClean="0">
                <a:sym typeface="Wingdings" panose="05000000000000000000" pitchFamily="2" charset="2"/>
              </a:rPr>
              <a:t>All Attributes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값을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437894"/>
            <a:ext cx="2093957" cy="65253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7053454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539923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084785" y="6159272"/>
            <a:ext cx="54037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dirty="0" smtClean="0">
                <a:sym typeface="Wingdings" panose="05000000000000000000" pitchFamily="2" charset="2"/>
              </a:rPr>
              <a:t>center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꺽은</a:t>
            </a:r>
            <a:r>
              <a:rPr lang="ko-KR" altLang="en-US" dirty="0">
                <a:sym typeface="Wingdings" panose="05000000000000000000" pitchFamily="2" charset="2"/>
              </a:rPr>
              <a:t> 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꺽은</a:t>
            </a:r>
            <a:r>
              <a:rPr lang="ko-KR" altLang="en-US" b="1" dirty="0" smtClean="0">
                <a:sym typeface="Wingdings" panose="05000000000000000000" pitchFamily="2" charset="2"/>
              </a:rPr>
              <a:t>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>
            <a:off x="1747541" y="2354397"/>
            <a:ext cx="0" cy="442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1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사용해봅시다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[acitivity_man.xml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오른쪽 버튼으로 클릭하여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148448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58955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33378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692038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155458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3100" y="5606840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H="1">
            <a:off x="453100" y="3733569"/>
            <a:ext cx="723470" cy="2027161"/>
          </a:xfrm>
          <a:prstGeom prst="curvedConnector3">
            <a:avLst>
              <a:gd name="adj1" fmla="val -3159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사용해봅시다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[acitivity_man.xml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오른쪽 버튼으로 클릭하여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148448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58955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33378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692038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155458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5350349"/>
            <a:ext cx="1430535" cy="99515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53100" y="560684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087888" y="623731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25" idx="1"/>
            <a:endCxn id="6" idx="1"/>
          </p:cNvCxnSpPr>
          <p:nvPr/>
        </p:nvCxnSpPr>
        <p:spPr>
          <a:xfrm rot="10800000" flipH="1">
            <a:off x="453100" y="3733568"/>
            <a:ext cx="723470" cy="2242604"/>
          </a:xfrm>
          <a:prstGeom prst="curvedConnector3">
            <a:avLst>
              <a:gd name="adj1" fmla="val -3159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14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사용해봅시다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ContraintLayout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Directory name</a:t>
            </a:r>
            <a:r>
              <a:rPr lang="ko-KR" altLang="en-US" dirty="0" smtClean="0">
                <a:sym typeface="Wingdings" panose="05000000000000000000" pitchFamily="2" charset="2"/>
              </a:rPr>
              <a:t>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70" y="2996952"/>
            <a:ext cx="5189670" cy="332260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5709308" y="3561053"/>
            <a:ext cx="1021438" cy="119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09308" y="3861048"/>
            <a:ext cx="10347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709308" y="4509120"/>
            <a:ext cx="10347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대문자이어야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dirty="0" err="1" smtClean="0"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소문자 사용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메뉴를 사용하여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세로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붙이십시오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가장 위 버튼은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 Guideline</a:t>
            </a:r>
            <a:r>
              <a:rPr lang="ko-KR" altLang="en-US" dirty="0" smtClean="0">
                <a:sym typeface="Wingdings" panose="05000000000000000000" pitchFamily="2" charset="2"/>
              </a:rPr>
              <a:t>과 붙이십시오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 두 버튼은 각각 위의 버튼과 간격을 </a:t>
            </a:r>
            <a:r>
              <a:rPr lang="en-US" altLang="ko-KR" dirty="0" smtClean="0">
                <a:sym typeface="Wingdings" panose="05000000000000000000" pitchFamily="2" charset="2"/>
              </a:rPr>
              <a:t>20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를 유지하게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완성된 화면은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완성된 화면에서</a:t>
            </a:r>
            <a:r>
              <a:rPr lang="en-US" altLang="ko-KR" dirty="0" smtClean="0">
                <a:sym typeface="Wingdings" panose="05000000000000000000" pitchFamily="2" charset="2"/>
              </a:rPr>
              <a:t> guideline</a:t>
            </a:r>
            <a:r>
              <a:rPr lang="ko-KR" altLang="en-US" dirty="0" smtClean="0">
                <a:sym typeface="Wingdings" panose="05000000000000000000" pitchFamily="2" charset="2"/>
              </a:rPr>
              <a:t>을 움직이면 버튼들도 함께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움직이는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365" y="1185439"/>
            <a:ext cx="3901778" cy="256054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10193782" y="1123884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45710" y="830908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9689726" y="3561703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10049766" y="3295269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50390" y="3374537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561703"/>
            <a:ext cx="1944216" cy="32196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227" y="4365538"/>
            <a:ext cx="2433414" cy="2119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359" y="4365538"/>
            <a:ext cx="2613731" cy="2119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823082" y="3896022"/>
            <a:ext cx="200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첫째 버튼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489710" y="3892068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둘째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셋째 버튼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 err="1" smtClean="0">
                <a:sym typeface="Wingdings" panose="05000000000000000000" pitchFamily="2" charset="2"/>
              </a:rPr>
              <a:t>텝으로</a:t>
            </a:r>
            <a:r>
              <a:rPr lang="ko-KR" altLang="en-US" dirty="0" smtClean="0">
                <a:sym typeface="Wingdings" panose="05000000000000000000" pitchFamily="2" charset="2"/>
              </a:rPr>
              <a:t>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err="1" smtClean="0">
                <a:sym typeface="Wingdings" panose="05000000000000000000" pitchFamily="2" charset="2"/>
              </a:rPr>
              <a:t>layou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xmlns:android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012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/>
              <a:t>app:layout_constraintTop_toBottomOf</a:t>
            </a:r>
            <a:r>
              <a:rPr lang="en-US" altLang="ko-KR" b="1" dirty="0" smtClean="0"/>
              <a:t>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크기를 지정할 때 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 </a:t>
            </a:r>
            <a:r>
              <a:rPr lang="ko-KR" altLang="en-US" dirty="0">
                <a:sym typeface="Wingdings" panose="05000000000000000000" pitchFamily="2" charset="2"/>
              </a:rPr>
              <a:t>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전형적인 화면 구성하기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제약 레이아웃을 사용해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뷰 사이의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</a:t>
            </a:r>
            <a:r>
              <a:rPr lang="ko-KR" altLang="en-US" dirty="0" smtClean="0">
                <a:sym typeface="Wingdings" panose="05000000000000000000" pitchFamily="2" charset="2"/>
              </a:rPr>
              <a:t>으로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화면의 위쪽에 </a:t>
            </a:r>
            <a:r>
              <a:rPr lang="en-US" altLang="ko-KR" dirty="0" smtClean="0">
                <a:sym typeface="Wingdings" panose="05000000000000000000" pitchFamily="2" charset="2"/>
              </a:rPr>
              <a:t>BUTTON1</a:t>
            </a:r>
            <a:r>
              <a:rPr lang="ko-KR" altLang="en-US" dirty="0" smtClean="0">
                <a:sym typeface="Wingdings" panose="05000000000000000000" pitchFamily="2" charset="2"/>
              </a:rPr>
              <a:t>을 추가하고 가로 방향으로 꽉 차도록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ko-KR" altLang="en-US" dirty="0" smtClean="0">
                <a:sym typeface="Wingdings" panose="05000000000000000000" pitchFamily="2" charset="2"/>
              </a:rPr>
              <a:t>아래쪽에 </a:t>
            </a:r>
            <a:r>
              <a:rPr lang="en-US" altLang="ko-KR" dirty="0" smtClean="0">
                <a:sym typeface="Wingdings" panose="05000000000000000000" pitchFamily="2" charset="2"/>
              </a:rPr>
              <a:t>BUTTON2</a:t>
            </a:r>
            <a:r>
              <a:rPr lang="ko-KR" altLang="en-US" dirty="0" smtClean="0">
                <a:sym typeface="Wingdings" panose="05000000000000000000" pitchFamily="2" charset="2"/>
              </a:rPr>
              <a:t>를 추가하고 </a:t>
            </a:r>
            <a:r>
              <a:rPr lang="ko-KR" altLang="en-US" dirty="0">
                <a:sym typeface="Wingdings" panose="05000000000000000000" pitchFamily="2" charset="2"/>
              </a:rPr>
              <a:t>가로 방향으로 꽉 차도록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ko-KR" altLang="en-US" dirty="0" smtClean="0">
                <a:sym typeface="Wingdings" panose="05000000000000000000" pitchFamily="2" charset="2"/>
              </a:rPr>
              <a:t>가운데에 </a:t>
            </a:r>
            <a:r>
              <a:rPr lang="en-US" altLang="ko-KR" dirty="0" smtClean="0">
                <a:sym typeface="Wingdings" panose="05000000000000000000" pitchFamily="2" charset="2"/>
              </a:rPr>
              <a:t>BUTTON3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추가하고 </a:t>
            </a:r>
            <a:r>
              <a:rPr lang="ko-KR" altLang="en-US" dirty="0" smtClean="0">
                <a:sym typeface="Wingdings" panose="05000000000000000000" pitchFamily="2" charset="2"/>
              </a:rPr>
              <a:t>위쪽 버튼과 아래쪽 버튼 사이의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중앙 공간을 꽉 채우도록 만듭니다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353" y="2541106"/>
            <a:ext cx="2312477" cy="4008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789040"/>
            <a:ext cx="4735220" cy="27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가운데 버튼의 위쪽 연결점은 상단 버튼의 아래쪽 연결점과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가운데 버튼의 아래쪽 연결점은 하단 버튼의 위쪽 연결점과 연결합니다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492896"/>
            <a:ext cx="2348056" cy="4003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08" y="2546641"/>
            <a:ext cx="2339819" cy="3885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520" y="2564904"/>
            <a:ext cx="2263218" cy="38996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066" y="2549269"/>
            <a:ext cx="2277145" cy="39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Joy012ConstraintLayout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경고</a:t>
            </a:r>
            <a:r>
              <a:rPr lang="en-US" altLang="ko-KR" dirty="0" smtClean="0">
                <a:sym typeface="Wingdings" panose="05000000000000000000" pitchFamily="2" charset="2"/>
              </a:rPr>
              <a:t>(Warning)</a:t>
            </a:r>
            <a:r>
              <a:rPr lang="ko-KR" altLang="en-US" dirty="0" smtClean="0">
                <a:sym typeface="Wingdings" panose="05000000000000000000" pitchFamily="2" charset="2"/>
              </a:rPr>
              <a:t>을 제거할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Default 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16sp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79" y="2636912"/>
            <a:ext cx="558594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프로젝트 영역이고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작업 영역입니다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dirty="0" smtClean="0">
                <a:sym typeface="Wingdings" panose="05000000000000000000" pitchFamily="2" charset="2"/>
              </a:rPr>
              <a:t>더블클릭하면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은 안 보이나요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[res]  [layout]  activity_main.xml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만들기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상자가 유연한 크기로 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위에서 우클릭하여 나타나는 메뉴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 </a:t>
            </a:r>
            <a:r>
              <a:rPr lang="ko-KR" altLang="en-US" dirty="0" smtClean="0">
                <a:sym typeface="Wingdings" panose="05000000000000000000" pitchFamily="2" charset="2"/>
              </a:rPr>
              <a:t>선택하여 두 뷰를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연결합니다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693105"/>
            <a:ext cx="3441286" cy="1801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50" y="4661232"/>
            <a:ext cx="3027274" cy="1800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00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 결과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5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결과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455938" y="5766738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224401" y="5434473"/>
            <a:ext cx="1202556" cy="621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184584"/>
            <a:ext cx="6416596" cy="1386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0" y="3054692"/>
            <a:ext cx="5245287" cy="1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이 부분을 화면 하단에 추가적으로 만드는 것도 좋은 옵션입니다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68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20781"/>
            <a:ext cx="3750179" cy="1800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332297"/>
            <a:ext cx="2978604" cy="418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프로젝트 창 위쪽의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464153" y="3140968"/>
            <a:ext cx="4237060" cy="3351746"/>
            <a:chOff x="6077156" y="3221744"/>
            <a:chExt cx="3863675" cy="29110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7156" y="3221744"/>
              <a:ext cx="3863675" cy="2911092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 rot="10800000">
              <a:off x="7392144" y="5229200"/>
              <a:ext cx="432047" cy="2880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 rot="10800000">
              <a:off x="7392143" y="4325565"/>
              <a:ext cx="432047" cy="28803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25" y="2685173"/>
            <a:ext cx="5657651" cy="382302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2897322" y="5839091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8359942">
            <a:off x="8221962" y="360700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err="1" smtClean="0">
                <a:sym typeface="Wingdings" panose="05000000000000000000" pitchFamily="2" charset="2"/>
              </a:rPr>
              <a:t>Cntl</a:t>
            </a:r>
            <a:r>
              <a:rPr lang="en-US" altLang="ko-KR" b="1" dirty="0" smtClean="0">
                <a:sym typeface="Wingdings" panose="05000000000000000000" pitchFamily="2" charset="2"/>
              </a:rPr>
              <a:t>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7" y="1647622"/>
            <a:ext cx="4381076" cy="4823356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003466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</a:t>
            </a:r>
            <a:r>
              <a:rPr lang="ko-KR" altLang="en-US" dirty="0" err="1" smtClean="0">
                <a:sym typeface="Wingdings" panose="05000000000000000000" pitchFamily="2" charset="2"/>
              </a:rPr>
              <a:t>줄번호가</a:t>
            </a:r>
            <a:r>
              <a:rPr lang="ko-KR" altLang="en-US" dirty="0" smtClean="0">
                <a:sym typeface="Wingdings" panose="05000000000000000000" pitchFamily="2" charset="2"/>
              </a:rPr>
              <a:t>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MainAcitivity.java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135560" y="3573314"/>
            <a:ext cx="9042918" cy="2918256"/>
            <a:chOff x="453100" y="3368287"/>
            <a:chExt cx="9641229" cy="3122985"/>
          </a:xfrm>
        </p:grpSpPr>
        <p:grpSp>
          <p:nvGrpSpPr>
            <p:cNvPr id="8" name="그룹 7"/>
            <p:cNvGrpSpPr/>
            <p:nvPr/>
          </p:nvGrpSpPr>
          <p:grpSpPr>
            <a:xfrm>
              <a:off x="453100" y="3368287"/>
              <a:ext cx="9313308" cy="3122985"/>
              <a:chOff x="335360" y="2420888"/>
              <a:chExt cx="9313308" cy="312298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100" y="2420888"/>
                <a:ext cx="9077828" cy="312298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모서리가 둥근 직사각형 6"/>
              <p:cNvSpPr/>
              <p:nvPr/>
            </p:nvSpPr>
            <p:spPr>
              <a:xfrm>
                <a:off x="335360" y="2924944"/>
                <a:ext cx="5400600" cy="576064"/>
              </a:xfrm>
              <a:prstGeom prst="roundRect">
                <a:avLst/>
              </a:prstGeom>
              <a:solidFill>
                <a:schemeClr val="accent1">
                  <a:tint val="100000"/>
                  <a:shade val="100000"/>
                  <a:hueMod val="100000"/>
                  <a:satMod val="100000"/>
                  <a:alpha val="1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335360" y="3789040"/>
                <a:ext cx="3816424" cy="576064"/>
              </a:xfrm>
              <a:prstGeom prst="roundRect">
                <a:avLst/>
              </a:prstGeom>
              <a:solidFill>
                <a:schemeClr val="accent1">
                  <a:tint val="100000"/>
                  <a:shade val="100000"/>
                  <a:hueMod val="100000"/>
                  <a:satMod val="100000"/>
                  <a:alpha val="1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8544272" y="3789040"/>
                <a:ext cx="1104396" cy="576064"/>
              </a:xfrm>
              <a:prstGeom prst="roundRect">
                <a:avLst/>
              </a:prstGeom>
              <a:solidFill>
                <a:schemeClr val="accent1">
                  <a:tint val="100000"/>
                  <a:shade val="100000"/>
                  <a:hueMod val="100000"/>
                  <a:satMod val="100000"/>
                  <a:alpha val="1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왼쪽 화살표 11"/>
            <p:cNvSpPr/>
            <p:nvPr/>
          </p:nvSpPr>
          <p:spPr>
            <a:xfrm>
              <a:off x="9518265" y="5024267"/>
              <a:ext cx="576064" cy="382724"/>
            </a:xfrm>
            <a:prstGeom prst="lef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화살표 13"/>
            <p:cNvSpPr/>
            <p:nvPr/>
          </p:nvSpPr>
          <p:spPr>
            <a:xfrm>
              <a:off x="9500196" y="4257045"/>
              <a:ext cx="576064" cy="382724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565691" y="5529884"/>
            <a:ext cx="2135521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여기에 커서를 올려보세요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15116</TotalTime>
  <Words>3343</Words>
  <Application>Microsoft Office PowerPoint</Application>
  <PresentationFormat>와이드스크린</PresentationFormat>
  <Paragraphs>570</Paragraphs>
  <Slides>63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5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전형적인 화면 구성하기</vt:lpstr>
      <vt:lpstr>Joy011Layout: 위, 아래, 중앙의 공간을 차지하는 전형적인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Kim Youngsup</cp:lastModifiedBy>
  <cp:revision>865</cp:revision>
  <dcterms:created xsi:type="dcterms:W3CDTF">2014-02-12T09:15:05Z</dcterms:created>
  <dcterms:modified xsi:type="dcterms:W3CDTF">2020-07-20T23:52:43Z</dcterms:modified>
</cp:coreProperties>
</file>